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134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141572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“Type a quote here.”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uicidepreventionaust.org/about/" TargetMode="External"/><Relationship Id="rId7" Type="http://schemas.openxmlformats.org/officeDocument/2006/relationships/hyperlink" Target="http://www.reuters.com/article/us-northkorea-missle-idUSKCN0XP0R2" TargetMode="External"/><Relationship Id="rId2" Type="http://schemas.openxmlformats.org/officeDocument/2006/relationships/hyperlink" Target="https://www.papyrus-uk.org/about/vision-mission-values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corpus.quran.com/translation" TargetMode="External"/><Relationship Id="rId5" Type="http://schemas.openxmlformats.org/officeDocument/2006/relationships/hyperlink" Target="http://www.o-bible.com" TargetMode="External"/><Relationship Id="rId4" Type="http://schemas.openxmlformats.org/officeDocument/2006/relationships/hyperlink" Target="http://www.apa.org/monitor/2011/01/stressed-americ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fsp.org/about-suicide/suicide-statistics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3439" b="3439"/>
          <a:stretch>
            <a:fillRect/>
          </a:stretch>
        </p:blipFill>
        <p:spPr>
          <a:xfrm>
            <a:off x="2827535" y="2219721"/>
            <a:ext cx="7349596" cy="4447938"/>
          </a:xfrm>
          <a:prstGeom prst="rect">
            <a:avLst/>
          </a:prstGeom>
        </p:spPr>
      </p:pic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 Suicide the Answer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Candidate: 3207</a:t>
            </a:r>
          </a:p>
        </p:txBody>
      </p:sp>
      <p:sp>
        <p:nvSpPr>
          <p:cNvPr id="122" name="Shape 122"/>
          <p:cNvSpPr/>
          <p:nvPr/>
        </p:nvSpPr>
        <p:spPr>
          <a:xfrm>
            <a:off x="5799455" y="6680200"/>
            <a:ext cx="140589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(Suicide, 2016)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3452" b="1345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5" name="pasted-image.tiff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l="11663" r="1166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6" name="Screen Shot 2016-05-08 at 6.28.17 PM.png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/>
          </a:blip>
          <a:srcRect t="2893" b="289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7" name="Shape 177"/>
          <p:cNvSpPr/>
          <p:nvPr/>
        </p:nvSpPr>
        <p:spPr>
          <a:xfrm>
            <a:off x="2752039" y="9067799"/>
            <a:ext cx="173492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(APA, 2016)</a:t>
            </a:r>
          </a:p>
        </p:txBody>
      </p:sp>
      <p:sp>
        <p:nvSpPr>
          <p:cNvPr id="178" name="Shape 178"/>
          <p:cNvSpPr/>
          <p:nvPr/>
        </p:nvSpPr>
        <p:spPr>
          <a:xfrm>
            <a:off x="7156754" y="9067799"/>
            <a:ext cx="445709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(Life Sucks Then You Die, 2016)</a:t>
            </a:r>
          </a:p>
        </p:txBody>
      </p:sp>
      <p:sp>
        <p:nvSpPr>
          <p:cNvPr id="179" name="Shape 179"/>
          <p:cNvSpPr/>
          <p:nvPr/>
        </p:nvSpPr>
        <p:spPr>
          <a:xfrm>
            <a:off x="7156754" y="4641849"/>
            <a:ext cx="445709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(Life Sucks Then You Die, 2016)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3322" r="332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2" name="pasted-image.tiff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l="17060" r="1706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3" name="pasted-image.tiff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/>
          </a:blip>
          <a:srcRect l="17592" r="1759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4" name="Shape 184"/>
          <p:cNvSpPr/>
          <p:nvPr/>
        </p:nvSpPr>
        <p:spPr>
          <a:xfrm>
            <a:off x="8826944" y="4749799"/>
            <a:ext cx="111671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r>
              <a:t>(Reflection, 2016)</a:t>
            </a:r>
          </a:p>
        </p:txBody>
      </p:sp>
      <p:sp>
        <p:nvSpPr>
          <p:cNvPr id="185" name="Shape 185"/>
          <p:cNvSpPr/>
          <p:nvPr/>
        </p:nvSpPr>
        <p:spPr>
          <a:xfrm>
            <a:off x="3057588" y="9023350"/>
            <a:ext cx="112382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r>
              <a:t>(Refection, 2016)</a:t>
            </a:r>
          </a:p>
        </p:txBody>
      </p:sp>
      <p:sp>
        <p:nvSpPr>
          <p:cNvPr id="186" name="Shape 186"/>
          <p:cNvSpPr/>
          <p:nvPr/>
        </p:nvSpPr>
        <p:spPr>
          <a:xfrm>
            <a:off x="8826944" y="9099549"/>
            <a:ext cx="111671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r>
              <a:t>(Reflection, 2016)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7472" r="747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9" name="pasted-image.tiff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t="13452" b="1345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0" name="pasted-image.tiff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/>
          </a:blip>
          <a:srcRect l="17645" r="17645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References </a:t>
            </a:r>
          </a:p>
        </p:txBody>
      </p:sp>
      <p:sp>
        <p:nvSpPr>
          <p:cNvPr id="193" name="Shape 1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69747" indent="-269747" defTabSz="344677">
              <a:spcBef>
                <a:spcPts val="2400"/>
              </a:spcBef>
              <a:defRPr sz="2241"/>
            </a:pPr>
            <a:r>
              <a:rPr dirty="0"/>
              <a:t>About Us (2016). Retrieved April 21, 2016, from </a:t>
            </a:r>
            <a:r>
              <a:rPr lang="en-US" dirty="0" smtClean="0"/>
              <a:t>									</a:t>
            </a:r>
            <a:r>
              <a:rPr u="sng" dirty="0" smtClean="0">
                <a:hlinkClick r:id="rId2"/>
              </a:rPr>
              <a:t>https</a:t>
            </a:r>
            <a:r>
              <a:rPr u="sng" dirty="0">
                <a:hlinkClick r:id="rId2"/>
              </a:rPr>
              <a:t>://www.papyrus-uk.org/about/vision-mission-values</a:t>
            </a:r>
          </a:p>
          <a:p>
            <a:pPr marL="269747" indent="-269747" defTabSz="344677">
              <a:spcBef>
                <a:spcPts val="2400"/>
              </a:spcBef>
              <a:defRPr sz="2241"/>
            </a:pPr>
            <a:r>
              <a:rPr dirty="0"/>
              <a:t>Bleach, M. (2016). About Us. Retrieved April 21, 2016, from </a:t>
            </a:r>
            <a:r>
              <a:rPr u="sng" dirty="0">
                <a:hlinkClick r:id="rId3"/>
              </a:rPr>
              <a:t>http://suicidepreventionaust.org/about/</a:t>
            </a:r>
          </a:p>
          <a:p>
            <a:pPr marL="269747" indent="-269747" defTabSz="344677">
              <a:spcBef>
                <a:spcPts val="2400"/>
              </a:spcBef>
              <a:defRPr sz="2241"/>
            </a:pPr>
            <a:r>
              <a:rPr dirty="0"/>
              <a:t>“Causes of Stress.” Stress in America 42.1 (2011</a:t>
            </a:r>
            <a:r>
              <a:rPr dirty="0" smtClean="0"/>
              <a:t>):</a:t>
            </a:r>
            <a:r>
              <a:rPr lang="en-US" dirty="0" smtClean="0"/>
              <a:t> </a:t>
            </a:r>
            <a:r>
              <a:rPr dirty="0" smtClean="0"/>
              <a:t>60-61 </a:t>
            </a:r>
            <a:r>
              <a:rPr dirty="0"/>
              <a:t>APA. American Psychological Association, Jan. 2011. Web. 8 May 2016. </a:t>
            </a:r>
            <a:r>
              <a:rPr u="sng" dirty="0">
                <a:hlinkClick r:id="rId4"/>
              </a:rPr>
              <a:t>http://www.apa.org/monitor/2011/01/stressed-america.apsx</a:t>
            </a:r>
          </a:p>
          <a:p>
            <a:pPr marL="269747" indent="-269747" defTabSz="344677">
              <a:spcBef>
                <a:spcPts val="2400"/>
              </a:spcBef>
              <a:defRPr sz="2241"/>
            </a:pPr>
            <a:r>
              <a:rPr dirty="0"/>
              <a:t>English Bible Online. (2010). Retrieved April 21, 2016, from </a:t>
            </a:r>
            <a:r>
              <a:rPr u="sng" dirty="0">
                <a:hlinkClick r:id="rId5"/>
              </a:rPr>
              <a:t>http://www.o-bible.com</a:t>
            </a:r>
            <a:r>
              <a:rPr dirty="0"/>
              <a:t> </a:t>
            </a:r>
          </a:p>
          <a:p>
            <a:pPr marL="269747" indent="-269747" defTabSz="344677">
              <a:spcBef>
                <a:spcPts val="2400"/>
              </a:spcBef>
              <a:defRPr sz="2241"/>
            </a:pPr>
            <a:r>
              <a:rPr dirty="0"/>
              <a:t>The Quranic Arabic Corpus - Translation (2011). Retrieved April 21, 2016 from, </a:t>
            </a:r>
            <a:r>
              <a:rPr u="sng" dirty="0">
                <a:hlinkClick r:id="rId6"/>
              </a:rPr>
              <a:t>http://www.corpus.quran.com/translation.jsp?chapter=2</a:t>
            </a:r>
          </a:p>
          <a:p>
            <a:pPr marL="269747" indent="-269747" defTabSz="344677">
              <a:spcBef>
                <a:spcPts val="2400"/>
              </a:spcBef>
              <a:defRPr sz="2241"/>
            </a:pPr>
            <a:r>
              <a:rPr dirty="0"/>
              <a:t>Park, </a:t>
            </a:r>
            <a:r>
              <a:rPr dirty="0" err="1"/>
              <a:t>Ju</a:t>
            </a:r>
            <a:r>
              <a:rPr dirty="0"/>
              <a:t>-Min, and David </a:t>
            </a:r>
            <a:r>
              <a:rPr dirty="0" err="1"/>
              <a:t>Brunnstrom</a:t>
            </a:r>
            <a:r>
              <a:rPr dirty="0"/>
              <a:t>. “ North Korea Test-fires Two Missiles, Both Fail:   U.S. Reuters. Thomson Reuters, 28 April, 2016. Web. 8 May 2016.                         </a:t>
            </a:r>
            <a:r>
              <a:rPr u="sng" dirty="0">
                <a:hlinkClick r:id="rId7"/>
              </a:rPr>
              <a:t>http://www.reuters.com/article/us-northkorea-missle-idUSKCN0XP0R2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Local Problem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Grey — National Average </a:t>
            </a:r>
          </a:p>
          <a:p>
            <a:r>
              <a:t>Tan — Florida Average </a:t>
            </a:r>
          </a:p>
          <a:p>
            <a:r>
              <a:t>Purple — Montana Average </a:t>
            </a:r>
          </a:p>
        </p:txBody>
      </p:sp>
      <p:pic>
        <p:nvPicPr>
          <p:cNvPr id="126" name="Screen Shot 2016-04-20 at 9.23.4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9550" y="2495550"/>
            <a:ext cx="5651500" cy="4762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8015414" y="7385049"/>
            <a:ext cx="273977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http://afsp.org/about-suicide/suicide-statistics/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Ethical Reasoning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7642" r="17642"/>
          <a:stretch>
            <a:fillRect/>
          </a:stretch>
        </p:blipFill>
        <p:spPr>
          <a:xfrm>
            <a:off x="6718300" y="755650"/>
            <a:ext cx="5334000" cy="8242300"/>
          </a:xfrm>
          <a:prstGeom prst="rect">
            <a:avLst/>
          </a:prstGeom>
        </p:spPr>
      </p:pic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1066800" y="-2184400"/>
            <a:ext cx="5334000" cy="4000500"/>
          </a:xfrm>
          <a:prstGeom prst="rect">
            <a:avLst/>
          </a:prstGeom>
        </p:spPr>
        <p:txBody>
          <a:bodyPr/>
          <a:lstStyle/>
          <a:p>
            <a:r>
              <a:t>Introduction</a:t>
            </a:r>
          </a:p>
        </p:txBody>
      </p:sp>
      <p:grpSp>
        <p:nvGrpSpPr>
          <p:cNvPr id="148" name="Group 148"/>
          <p:cNvGrpSpPr/>
          <p:nvPr/>
        </p:nvGrpSpPr>
        <p:grpSpPr>
          <a:xfrm>
            <a:off x="1225277" y="2006649"/>
            <a:ext cx="4928146" cy="7086502"/>
            <a:chOff x="0" y="0"/>
            <a:chExt cx="4928145" cy="7086500"/>
          </a:xfrm>
        </p:grpSpPr>
        <p:sp>
          <p:nvSpPr>
            <p:cNvPr id="133" name="Shape 133"/>
            <p:cNvSpPr/>
            <p:nvPr/>
          </p:nvSpPr>
          <p:spPr>
            <a:xfrm>
              <a:off x="0" y="3376674"/>
              <a:ext cx="1943100" cy="184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3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0" y="5245100"/>
              <a:ext cx="1943100" cy="184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3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5" name="Shape 135"/>
            <p:cNvSpPr/>
            <p:nvPr/>
          </p:nvSpPr>
          <p:spPr>
            <a:xfrm>
              <a:off x="314325" y="4240274"/>
              <a:ext cx="1314451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/>
              </a:pPr>
              <a:r>
                <a:t>Religion</a:t>
              </a:r>
            </a:p>
            <a:p>
              <a:pPr>
                <a:defRPr sz="2000"/>
              </a:pPr>
              <a:r>
                <a:t> Resents It</a:t>
              </a:r>
            </a:p>
          </p:txBody>
        </p:sp>
        <p:sp>
          <p:nvSpPr>
            <p:cNvPr id="136" name="Shape 136"/>
            <p:cNvSpPr/>
            <p:nvPr/>
          </p:nvSpPr>
          <p:spPr>
            <a:xfrm>
              <a:off x="427355" y="5951624"/>
              <a:ext cx="1088391" cy="1016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/>
              </a:pPr>
              <a:r>
                <a:t>Society </a:t>
              </a:r>
            </a:p>
            <a:p>
              <a:pPr>
                <a:defRPr sz="2000"/>
              </a:pPr>
              <a:r>
                <a:t>Frowns </a:t>
              </a:r>
            </a:p>
            <a:p>
              <a:pPr>
                <a:defRPr sz="2000"/>
              </a:pPr>
              <a:r>
                <a:t>Upon It</a:t>
              </a:r>
            </a:p>
          </p:txBody>
        </p:sp>
        <p:sp>
          <p:nvSpPr>
            <p:cNvPr id="137" name="Shape 137"/>
            <p:cNvSpPr/>
            <p:nvPr/>
          </p:nvSpPr>
          <p:spPr>
            <a:xfrm>
              <a:off x="229691" y="0"/>
              <a:ext cx="4576168" cy="1270000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3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271246" y="330200"/>
              <a:ext cx="4493058" cy="60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300"/>
              </a:lvl1pPr>
            </a:lstStyle>
            <a:p>
              <a:r>
                <a:t>Is Suicide The Answer?</a:t>
              </a:r>
            </a:p>
          </p:txBody>
        </p:sp>
        <p:sp>
          <p:nvSpPr>
            <p:cNvPr id="139" name="Shape 139"/>
            <p:cNvSpPr/>
            <p:nvPr/>
          </p:nvSpPr>
          <p:spPr>
            <a:xfrm>
              <a:off x="336550" y="1685162"/>
              <a:ext cx="1270000" cy="1270001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3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>
              <a:off x="3410495" y="1685162"/>
              <a:ext cx="1270001" cy="1270001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3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2985045" y="3376674"/>
              <a:ext cx="1943101" cy="184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hueOff val="321133"/>
                    <a:satOff val="-12043"/>
                    <a:lumOff val="-711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3608298" y="1957325"/>
              <a:ext cx="874396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Yes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606018" y="1957325"/>
              <a:ext cx="731064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No</a:t>
              </a:r>
            </a:p>
          </p:txBody>
        </p:sp>
        <p:sp>
          <p:nvSpPr>
            <p:cNvPr id="144" name="Shape 144"/>
            <p:cNvSpPr/>
            <p:nvPr/>
          </p:nvSpPr>
          <p:spPr>
            <a:xfrm>
              <a:off x="3363695" y="4240274"/>
              <a:ext cx="1185800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r>
                <a:t>Life Gets Worse </a:t>
              </a:r>
            </a:p>
          </p:txBody>
        </p:sp>
        <p:sp>
          <p:nvSpPr>
            <p:cNvPr id="145" name="Shape 145"/>
            <p:cNvSpPr/>
            <p:nvPr/>
          </p:nvSpPr>
          <p:spPr>
            <a:xfrm>
              <a:off x="3956595" y="2858416"/>
              <a:ext cx="1" cy="983993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 flipH="1">
              <a:off x="971550" y="2937004"/>
              <a:ext cx="1" cy="98399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cxnSp>
          <p:nvCxnSpPr>
            <p:cNvPr id="147" name="Connector 147"/>
            <p:cNvCxnSpPr>
              <a:stCxn id="139" idx="0"/>
              <a:endCxn id="140" idx="0"/>
            </p:cNvCxnSpPr>
            <p:nvPr/>
          </p:nvCxnSpPr>
          <p:spPr>
            <a:xfrm rot="16200000" flipH="1">
              <a:off x="2508250" y="793750"/>
              <a:ext cx="12700" cy="3073400"/>
            </a:xfrm>
            <a:prstGeom prst="bentConnector3">
              <a:avLst>
                <a:gd name="adj1" fmla="val -9800000"/>
              </a:avLst>
            </a:prstGeom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</p:cxnSp>
      </p:grpSp>
      <p:sp>
        <p:nvSpPr>
          <p:cNvPr id="149" name="Shape 149"/>
          <p:cNvSpPr/>
          <p:nvPr/>
        </p:nvSpPr>
        <p:spPr>
          <a:xfrm>
            <a:off x="8682355" y="9048750"/>
            <a:ext cx="140589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(Suicide, 2016)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3829050" y="2537023"/>
            <a:ext cx="5346700" cy="4153199"/>
          </a:xfrm>
          <a:prstGeom prst="wedgeEllipseCallout">
            <a:avLst>
              <a:gd name="adj1" fmla="val -49385"/>
              <a:gd name="adj2" fmla="val 62676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4366450" y="4121149"/>
            <a:ext cx="42719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Religion Resents It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3140" b="1314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5" name="pasted-image.tiff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t="1269" b="12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6" name="pasted-image.tiff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/>
          </a:blip>
          <a:srcRect l="25694" r="2569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7" name="Shape 157"/>
          <p:cNvSpPr/>
          <p:nvPr/>
        </p:nvSpPr>
        <p:spPr>
          <a:xfrm>
            <a:off x="3008947" y="9036050"/>
            <a:ext cx="122110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(Quran, 2016)</a:t>
            </a:r>
          </a:p>
        </p:txBody>
      </p:sp>
      <p:sp>
        <p:nvSpPr>
          <p:cNvPr id="158" name="Shape 158"/>
          <p:cNvSpPr/>
          <p:nvPr/>
        </p:nvSpPr>
        <p:spPr>
          <a:xfrm>
            <a:off x="8502891" y="9036050"/>
            <a:ext cx="1764818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(Quran 2: 195, 2016)</a:t>
            </a:r>
          </a:p>
        </p:txBody>
      </p:sp>
      <p:sp>
        <p:nvSpPr>
          <p:cNvPr id="159" name="Shape 159"/>
          <p:cNvSpPr/>
          <p:nvPr/>
        </p:nvSpPr>
        <p:spPr>
          <a:xfrm>
            <a:off x="8542540" y="4718050"/>
            <a:ext cx="168552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(Eccesiastes, 2016)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3829050" y="2537023"/>
            <a:ext cx="5346700" cy="4153199"/>
          </a:xfrm>
          <a:prstGeom prst="wedgeEllipseCallout">
            <a:avLst>
              <a:gd name="adj1" fmla="val -49385"/>
              <a:gd name="adj2" fmla="val 62676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4513884" y="4108449"/>
            <a:ext cx="397703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Society Resents 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4970" r="497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5" name="pasted-image.tiff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t="13452" b="1345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6" name="pasted-image.tiff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/>
          </a:blip>
          <a:srcRect l="4101" r="410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7" name="Shape 167"/>
          <p:cNvSpPr/>
          <p:nvPr/>
        </p:nvSpPr>
        <p:spPr>
          <a:xfrm>
            <a:off x="2884836" y="8997950"/>
            <a:ext cx="1469328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(Papyrus, 2016)</a:t>
            </a:r>
          </a:p>
        </p:txBody>
      </p:sp>
      <p:sp>
        <p:nvSpPr>
          <p:cNvPr id="168" name="Shape 168"/>
          <p:cNvSpPr/>
          <p:nvPr/>
        </p:nvSpPr>
        <p:spPr>
          <a:xfrm>
            <a:off x="8398827" y="9036049"/>
            <a:ext cx="197294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r>
              <a:t>(World Suicide Prevention, 2016)</a:t>
            </a:r>
          </a:p>
        </p:txBody>
      </p:sp>
      <p:sp>
        <p:nvSpPr>
          <p:cNvPr id="169" name="Shape 169"/>
          <p:cNvSpPr/>
          <p:nvPr/>
        </p:nvSpPr>
        <p:spPr>
          <a:xfrm>
            <a:off x="8581136" y="4749799"/>
            <a:ext cx="1608329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r>
              <a:t>(Suicide Prevention, 2016)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3829050" y="2537023"/>
            <a:ext cx="5346700" cy="4153199"/>
          </a:xfrm>
          <a:prstGeom prst="wedgeEllipseCallout">
            <a:avLst>
              <a:gd name="adj1" fmla="val -49385"/>
              <a:gd name="adj2" fmla="val 62676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4732985" y="4114799"/>
            <a:ext cx="353883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Life Gets Worse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</Words>
  <Application>Microsoft Office PowerPoint</Application>
  <PresentationFormat>Custom</PresentationFormat>
  <Paragraphs>42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Helvetica</vt:lpstr>
      <vt:lpstr>Helvetica Light</vt:lpstr>
      <vt:lpstr>Helvetica Neue</vt:lpstr>
      <vt:lpstr>Gradient</vt:lpstr>
      <vt:lpstr>Is Suicide the Answer</vt:lpstr>
      <vt:lpstr>Local Problem</vt:lpstr>
      <vt:lpstr>Ethical Reasoning  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Suicide the Answer</dc:title>
  <cp:lastModifiedBy>LAWLESS JOSEPH THOMAS</cp:lastModifiedBy>
  <cp:revision>1</cp:revision>
  <dcterms:modified xsi:type="dcterms:W3CDTF">2016-05-09T16:37:20Z</dcterms:modified>
</cp:coreProperties>
</file>